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445D39-9538-44CA-805D-F79EB6B1360C}"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0EA5E-2D06-4124-A7EC-279100510F58}" type="slidenum">
              <a:rPr lang="en-US" smtClean="0"/>
              <a:t>‹#›</a:t>
            </a:fld>
            <a:endParaRPr lang="en-US"/>
          </a:p>
        </p:txBody>
      </p:sp>
    </p:spTree>
    <p:extLst>
      <p:ext uri="{BB962C8B-B14F-4D97-AF65-F5344CB8AC3E}">
        <p14:creationId xmlns:p14="http://schemas.microsoft.com/office/powerpoint/2010/main" val="4008164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445D39-9538-44CA-805D-F79EB6B1360C}"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0EA5E-2D06-4124-A7EC-279100510F58}" type="slidenum">
              <a:rPr lang="en-US" smtClean="0"/>
              <a:t>‹#›</a:t>
            </a:fld>
            <a:endParaRPr lang="en-US"/>
          </a:p>
        </p:txBody>
      </p:sp>
    </p:spTree>
    <p:extLst>
      <p:ext uri="{BB962C8B-B14F-4D97-AF65-F5344CB8AC3E}">
        <p14:creationId xmlns:p14="http://schemas.microsoft.com/office/powerpoint/2010/main" val="960465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445D39-9538-44CA-805D-F79EB6B1360C}"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0EA5E-2D06-4124-A7EC-279100510F58}" type="slidenum">
              <a:rPr lang="en-US" smtClean="0"/>
              <a:t>‹#›</a:t>
            </a:fld>
            <a:endParaRPr lang="en-US"/>
          </a:p>
        </p:txBody>
      </p:sp>
    </p:spTree>
    <p:extLst>
      <p:ext uri="{BB962C8B-B14F-4D97-AF65-F5344CB8AC3E}">
        <p14:creationId xmlns:p14="http://schemas.microsoft.com/office/powerpoint/2010/main" val="2069830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445D39-9538-44CA-805D-F79EB6B1360C}"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0EA5E-2D06-4124-A7EC-279100510F58}" type="slidenum">
              <a:rPr lang="en-US" smtClean="0"/>
              <a:t>‹#›</a:t>
            </a:fld>
            <a:endParaRPr lang="en-US"/>
          </a:p>
        </p:txBody>
      </p:sp>
    </p:spTree>
    <p:extLst>
      <p:ext uri="{BB962C8B-B14F-4D97-AF65-F5344CB8AC3E}">
        <p14:creationId xmlns:p14="http://schemas.microsoft.com/office/powerpoint/2010/main" val="1203425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445D39-9538-44CA-805D-F79EB6B1360C}"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0EA5E-2D06-4124-A7EC-279100510F58}" type="slidenum">
              <a:rPr lang="en-US" smtClean="0"/>
              <a:t>‹#›</a:t>
            </a:fld>
            <a:endParaRPr lang="en-US"/>
          </a:p>
        </p:txBody>
      </p:sp>
    </p:spTree>
    <p:extLst>
      <p:ext uri="{BB962C8B-B14F-4D97-AF65-F5344CB8AC3E}">
        <p14:creationId xmlns:p14="http://schemas.microsoft.com/office/powerpoint/2010/main" val="1771148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445D39-9538-44CA-805D-F79EB6B1360C}"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90EA5E-2D06-4124-A7EC-279100510F58}" type="slidenum">
              <a:rPr lang="en-US" smtClean="0"/>
              <a:t>‹#›</a:t>
            </a:fld>
            <a:endParaRPr lang="en-US"/>
          </a:p>
        </p:txBody>
      </p:sp>
    </p:spTree>
    <p:extLst>
      <p:ext uri="{BB962C8B-B14F-4D97-AF65-F5344CB8AC3E}">
        <p14:creationId xmlns:p14="http://schemas.microsoft.com/office/powerpoint/2010/main" val="2918216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445D39-9538-44CA-805D-F79EB6B1360C}" type="datetimeFigureOut">
              <a:rPr lang="en-US" smtClean="0"/>
              <a:t>5/13/2020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90EA5E-2D06-4124-A7EC-279100510F58}" type="slidenum">
              <a:rPr lang="en-US" smtClean="0"/>
              <a:t>‹#›</a:t>
            </a:fld>
            <a:endParaRPr lang="en-US"/>
          </a:p>
        </p:txBody>
      </p:sp>
    </p:spTree>
    <p:extLst>
      <p:ext uri="{BB962C8B-B14F-4D97-AF65-F5344CB8AC3E}">
        <p14:creationId xmlns:p14="http://schemas.microsoft.com/office/powerpoint/2010/main" val="3874152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445D39-9538-44CA-805D-F79EB6B1360C}" type="datetimeFigureOut">
              <a:rPr lang="en-US" smtClean="0"/>
              <a:t>5/13/2020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90EA5E-2D06-4124-A7EC-279100510F58}" type="slidenum">
              <a:rPr lang="en-US" smtClean="0"/>
              <a:t>‹#›</a:t>
            </a:fld>
            <a:endParaRPr lang="en-US"/>
          </a:p>
        </p:txBody>
      </p:sp>
    </p:spTree>
    <p:extLst>
      <p:ext uri="{BB962C8B-B14F-4D97-AF65-F5344CB8AC3E}">
        <p14:creationId xmlns:p14="http://schemas.microsoft.com/office/powerpoint/2010/main" val="3170378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45D39-9538-44CA-805D-F79EB6B1360C}" type="datetimeFigureOut">
              <a:rPr lang="en-US" smtClean="0"/>
              <a:t>5/13/2020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90EA5E-2D06-4124-A7EC-279100510F58}" type="slidenum">
              <a:rPr lang="en-US" smtClean="0"/>
              <a:t>‹#›</a:t>
            </a:fld>
            <a:endParaRPr lang="en-US"/>
          </a:p>
        </p:txBody>
      </p:sp>
    </p:spTree>
    <p:extLst>
      <p:ext uri="{BB962C8B-B14F-4D97-AF65-F5344CB8AC3E}">
        <p14:creationId xmlns:p14="http://schemas.microsoft.com/office/powerpoint/2010/main" val="3343027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445D39-9538-44CA-805D-F79EB6B1360C}"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90EA5E-2D06-4124-A7EC-279100510F58}" type="slidenum">
              <a:rPr lang="en-US" smtClean="0"/>
              <a:t>‹#›</a:t>
            </a:fld>
            <a:endParaRPr lang="en-US"/>
          </a:p>
        </p:txBody>
      </p:sp>
    </p:spTree>
    <p:extLst>
      <p:ext uri="{BB962C8B-B14F-4D97-AF65-F5344CB8AC3E}">
        <p14:creationId xmlns:p14="http://schemas.microsoft.com/office/powerpoint/2010/main" val="1776359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445D39-9538-44CA-805D-F79EB6B1360C}"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90EA5E-2D06-4124-A7EC-279100510F58}" type="slidenum">
              <a:rPr lang="en-US" smtClean="0"/>
              <a:t>‹#›</a:t>
            </a:fld>
            <a:endParaRPr lang="en-US"/>
          </a:p>
        </p:txBody>
      </p:sp>
    </p:spTree>
    <p:extLst>
      <p:ext uri="{BB962C8B-B14F-4D97-AF65-F5344CB8AC3E}">
        <p14:creationId xmlns:p14="http://schemas.microsoft.com/office/powerpoint/2010/main" val="151646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45D39-9538-44CA-805D-F79EB6B1360C}" type="datetimeFigureOut">
              <a:rPr lang="en-US" smtClean="0"/>
              <a:t>5/13/2020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90EA5E-2D06-4124-A7EC-279100510F58}" type="slidenum">
              <a:rPr lang="en-US" smtClean="0"/>
              <a:t>‹#›</a:t>
            </a:fld>
            <a:endParaRPr lang="en-US"/>
          </a:p>
        </p:txBody>
      </p:sp>
    </p:spTree>
    <p:extLst>
      <p:ext uri="{BB962C8B-B14F-4D97-AF65-F5344CB8AC3E}">
        <p14:creationId xmlns:p14="http://schemas.microsoft.com/office/powerpoint/2010/main" val="771584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1698" y="1858343"/>
            <a:ext cx="9144000" cy="2387600"/>
          </a:xfrm>
        </p:spPr>
        <p:txBody>
          <a:bodyPr>
            <a:normAutofit fontScale="90000"/>
          </a:bodyPr>
          <a:lstStyle/>
          <a:p>
            <a:r>
              <a:rPr lang="en-US" b="1" dirty="0">
                <a:latin typeface="Times New Roman" panose="02020603050405020304" pitchFamily="18" charset="0"/>
                <a:cs typeface="Times New Roman" panose="02020603050405020304" pitchFamily="18" charset="0"/>
              </a:rPr>
              <a:t>Principles of Community Development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4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4829"/>
            <a:ext cx="10515600" cy="5452134"/>
          </a:xfrm>
        </p:spPr>
        <p:txBody>
          <a:bodyPr>
            <a:normAutofit lnSpcReduction="10000"/>
          </a:bodyPr>
          <a:lstStyle/>
          <a:p>
            <a:pPr marL="0" indent="0" algn="just">
              <a:buNone/>
            </a:pPr>
            <a:r>
              <a:rPr lang="en-US" b="1" dirty="0" smtClean="0">
                <a:latin typeface="Times New Roman" panose="02020603050405020304" pitchFamily="18" charset="0"/>
                <a:cs typeface="Times New Roman" panose="02020603050405020304" pitchFamily="18" charset="0"/>
              </a:rPr>
              <a:t>9) Principle of Integration of Public and Private Efforts:</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Community development aims at facilitating better coordination between public and private efforts. So that there should be no over lapping or clash of services with others already existing in the same community or area.</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10) Principle of Utilization of Community Resources:  </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Community development puts much emphasis on the utilization of available resources of the community. Because its ultimate objective is to promote well-being of the community through proper utilization of all its available resources.</a:t>
            </a:r>
          </a:p>
          <a:p>
            <a:endParaRPr lang="en-US" dirty="0"/>
          </a:p>
        </p:txBody>
      </p:sp>
    </p:spTree>
    <p:extLst>
      <p:ext uri="{BB962C8B-B14F-4D97-AF65-F5344CB8AC3E}">
        <p14:creationId xmlns:p14="http://schemas.microsoft.com/office/powerpoint/2010/main" val="3551396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5980"/>
            <a:ext cx="10515600" cy="5440983"/>
          </a:xfrm>
        </p:spPr>
        <p:txBody>
          <a:bodyPr/>
          <a:lstStyle/>
          <a:p>
            <a:pPr marL="514350" indent="-514350" algn="just">
              <a:buAutoNum type="arabicParenR"/>
            </a:pPr>
            <a:r>
              <a:rPr lang="en-US" b="1" dirty="0" smtClean="0">
                <a:latin typeface="Times New Roman" panose="02020603050405020304" pitchFamily="18" charset="0"/>
                <a:cs typeface="Times New Roman" panose="02020603050405020304" pitchFamily="18" charset="0"/>
              </a:rPr>
              <a:t>Principle </a:t>
            </a:r>
            <a:r>
              <a:rPr lang="en-US" b="1" dirty="0">
                <a:latin typeface="Times New Roman" panose="02020603050405020304" pitchFamily="18" charset="0"/>
                <a:cs typeface="Times New Roman" panose="02020603050405020304" pitchFamily="18" charset="0"/>
              </a:rPr>
              <a:t>of Acceptance or Recognition of the Dignity of </a:t>
            </a:r>
            <a:r>
              <a:rPr lang="en-US" b="1" dirty="0" smtClean="0">
                <a:latin typeface="Times New Roman" panose="02020603050405020304" pitchFamily="18" charset="0"/>
                <a:cs typeface="Times New Roman" panose="02020603050405020304" pitchFamily="18" charset="0"/>
              </a:rPr>
              <a:t>   </a:t>
            </a:r>
          </a:p>
          <a:p>
            <a:pPr marL="0" indent="0" algn="just">
              <a:buNone/>
            </a:pP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Community People</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value of community development is deep-rooted in the recognition of the dignity of each individual of the community. It means the community worker must accept the community as it is and should get him/herself accepted by the community too. This can be done by entering the community without any preconceived notion and by meeting various socio-cultural groups and sub-groups of the community through their leaders. Moreover, he/she should have firm belief in the initiatives and potentialities of the community people to raise the standard of their life through their own efforts.</a:t>
            </a:r>
          </a:p>
          <a:p>
            <a:pPr marL="0" indent="0">
              <a:buNone/>
            </a:pPr>
            <a:endParaRPr lang="en-US" dirty="0"/>
          </a:p>
        </p:txBody>
      </p:sp>
    </p:spTree>
    <p:extLst>
      <p:ext uri="{BB962C8B-B14F-4D97-AF65-F5344CB8AC3E}">
        <p14:creationId xmlns:p14="http://schemas.microsoft.com/office/powerpoint/2010/main" val="540089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51467"/>
            <a:ext cx="10515600" cy="5025496"/>
          </a:xfrm>
        </p:spPr>
        <p:txBody>
          <a:bodyPr/>
          <a:lstStyle/>
          <a:p>
            <a:pPr marL="0" indent="0" algn="just">
              <a:buNone/>
            </a:pPr>
            <a:r>
              <a:rPr lang="en-US" b="1" dirty="0"/>
              <a:t>2) </a:t>
            </a:r>
            <a:r>
              <a:rPr lang="en-US" b="1" dirty="0">
                <a:latin typeface="Times New Roman" panose="02020603050405020304" pitchFamily="18" charset="0"/>
                <a:cs typeface="Times New Roman" panose="02020603050405020304" pitchFamily="18" charset="0"/>
              </a:rPr>
              <a:t>Principle of Participation of Community People:</a:t>
            </a:r>
            <a:endParaRPr lang="en-US" dirty="0">
              <a:latin typeface="Times New Roman" panose="02020603050405020304" pitchFamily="18" charset="0"/>
              <a:cs typeface="Times New Roman" panose="02020603050405020304" pitchFamily="18" charset="0"/>
            </a:endParaRPr>
          </a:p>
          <a:p>
            <a:pPr marL="0" indent="0" algn="just">
              <a:buNone/>
            </a:pPr>
            <a:endParaRPr lang="en-US" b="1" dirty="0" smtClean="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No doubt a community worker has much knowledge, professional skills and a lot of experience, but he is not much familiar with the changing problem as an individual of the community. While the community people know hundred times better about such existing problem than any outsider. That is why, this principle puts much stress on the active participation of community people in the </a:t>
            </a:r>
            <a:r>
              <a:rPr lang="en-US" dirty="0" err="1">
                <a:latin typeface="Times New Roman" panose="02020603050405020304" pitchFamily="18" charset="0"/>
                <a:cs typeface="Times New Roman" panose="02020603050405020304" pitchFamily="18" charset="0"/>
              </a:rPr>
              <a:t>programme</a:t>
            </a:r>
            <a:r>
              <a:rPr lang="en-US" dirty="0">
                <a:latin typeface="Times New Roman" panose="02020603050405020304" pitchFamily="18" charset="0"/>
                <a:cs typeface="Times New Roman" panose="02020603050405020304" pitchFamily="18" charset="0"/>
              </a:rPr>
              <a:t> designed to promote their well-being.</a:t>
            </a:r>
          </a:p>
          <a:p>
            <a:endParaRPr lang="en-US" dirty="0"/>
          </a:p>
        </p:txBody>
      </p:sp>
    </p:spTree>
    <p:extLst>
      <p:ext uri="{BB962C8B-B14F-4D97-AF65-F5344CB8AC3E}">
        <p14:creationId xmlns:p14="http://schemas.microsoft.com/office/powerpoint/2010/main" val="679401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3595" y="1147750"/>
            <a:ext cx="10515600" cy="5330296"/>
          </a:xfrm>
        </p:spPr>
        <p:txBody>
          <a:bodyPr>
            <a:normAutofit/>
          </a:bodyPr>
          <a:lstStyle/>
          <a:p>
            <a:pPr marL="0" indent="0" algn="just">
              <a:buNone/>
            </a:pPr>
            <a:r>
              <a:rPr lang="en-US" b="1" dirty="0">
                <a:latin typeface="Times New Roman" panose="02020603050405020304" pitchFamily="18" charset="0"/>
                <a:cs typeface="Times New Roman" panose="02020603050405020304" pitchFamily="18" charset="0"/>
              </a:rPr>
              <a:t>3) Principle of Self-help</a:t>
            </a:r>
            <a:r>
              <a:rPr lang="en-US" b="1" dirty="0" smtClean="0">
                <a:latin typeface="Times New Roman" panose="02020603050405020304" pitchFamily="18" charset="0"/>
                <a:cs typeface="Times New Roman" panose="02020603050405020304" pitchFamily="18" charset="0"/>
              </a:rPr>
              <a:t>:</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Community development rests on the principle of self-help. The underlying assumption is that every community has latent resources and potentialities which can be activated and mobilized for its self-improvement. It believes that if community people began to help themselves they can face any challenge of life at any moment without relying on external aid.</a:t>
            </a:r>
          </a:p>
          <a:p>
            <a:pPr marL="0" indent="0" algn="just">
              <a:buNone/>
            </a:pPr>
            <a:endParaRPr lang="en-US" b="1"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2597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1292" y="1245762"/>
            <a:ext cx="10515600" cy="4351338"/>
          </a:xfrm>
        </p:spPr>
        <p:txBody>
          <a:bodyPr/>
          <a:lstStyle/>
          <a:p>
            <a:pPr marL="0" indent="0" algn="just">
              <a:buNone/>
            </a:pPr>
            <a:r>
              <a:rPr lang="en-US" b="1" dirty="0" smtClean="0">
                <a:latin typeface="Times New Roman" panose="02020603050405020304" pitchFamily="18" charset="0"/>
                <a:cs typeface="Times New Roman" panose="02020603050405020304" pitchFamily="18" charset="0"/>
              </a:rPr>
              <a:t>4) Principle of Self-Determination:</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Community development believes in the right of self-determination. It believes that people of the community have the complete right to determine their own course of action. So the community worker should provide full freedom to the community in respect of determination of their needs and problems and resources as also the plans and should not impose his/her own views on them. Because the community people know their needs and resources better than any outsider. </a:t>
            </a:r>
          </a:p>
          <a:p>
            <a:endParaRPr lang="en-US" dirty="0"/>
          </a:p>
        </p:txBody>
      </p:sp>
    </p:spTree>
    <p:extLst>
      <p:ext uri="{BB962C8B-B14F-4D97-AF65-F5344CB8AC3E}">
        <p14:creationId xmlns:p14="http://schemas.microsoft.com/office/powerpoint/2010/main" val="3887818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6341"/>
            <a:ext cx="10515600" cy="5340622"/>
          </a:xfrm>
        </p:spPr>
        <p:txBody>
          <a:bodyPr>
            <a:normAutofit/>
          </a:bodyPr>
          <a:lstStyle/>
          <a:p>
            <a:pPr marL="0" indent="0" algn="just">
              <a:buNone/>
            </a:pPr>
            <a:r>
              <a:rPr lang="en-US" b="1" dirty="0">
                <a:latin typeface="Times New Roman" panose="02020603050405020304" pitchFamily="18" charset="0"/>
                <a:cs typeface="Times New Roman" panose="02020603050405020304" pitchFamily="18" charset="0"/>
              </a:rPr>
              <a:t>5) Principle of Felt Needs</a:t>
            </a:r>
            <a:r>
              <a:rPr lang="en-US" b="1" dirty="0" smtClean="0">
                <a:latin typeface="Times New Roman" panose="02020603050405020304" pitchFamily="18" charset="0"/>
                <a:cs typeface="Times New Roman" panose="02020603050405020304" pitchFamily="18" charset="0"/>
              </a:rPr>
              <a:t>:</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Community </a:t>
            </a:r>
            <a:r>
              <a:rPr lang="en-US" dirty="0">
                <a:latin typeface="Times New Roman" panose="02020603050405020304" pitchFamily="18" charset="0"/>
                <a:cs typeface="Times New Roman" panose="02020603050405020304" pitchFamily="18" charset="0"/>
              </a:rPr>
              <a:t>development believes in the principle that the </a:t>
            </a:r>
            <a:r>
              <a:rPr lang="en-US" dirty="0" smtClean="0">
                <a:latin typeface="Times New Roman" panose="02020603050405020304" pitchFamily="18" charset="0"/>
                <a:cs typeface="Times New Roman" panose="02020603050405020304" pitchFamily="18" charset="0"/>
              </a:rPr>
              <a:t>program </a:t>
            </a:r>
            <a:r>
              <a:rPr lang="en-US" dirty="0">
                <a:latin typeface="Times New Roman" panose="02020603050405020304" pitchFamily="18" charset="0"/>
                <a:cs typeface="Times New Roman" panose="02020603050405020304" pitchFamily="18" charset="0"/>
              </a:rPr>
              <a:t>should grow out of the felt and expressed needs of the community people. Because a community is much more likely to undertake and carry on a </a:t>
            </a:r>
            <a:r>
              <a:rPr lang="en-US" dirty="0" smtClean="0">
                <a:latin typeface="Times New Roman" panose="02020603050405020304" pitchFamily="18" charset="0"/>
                <a:cs typeface="Times New Roman" panose="02020603050405020304" pitchFamily="18" charset="0"/>
              </a:rPr>
              <a:t>program </a:t>
            </a:r>
            <a:r>
              <a:rPr lang="en-US" dirty="0">
                <a:latin typeface="Times New Roman" panose="02020603050405020304" pitchFamily="18" charset="0"/>
                <a:cs typeface="Times New Roman" panose="02020603050405020304" pitchFamily="18" charset="0"/>
              </a:rPr>
              <a:t>which is designed to meet its felt and expressed needs. While the </a:t>
            </a:r>
            <a:r>
              <a:rPr lang="en-US" dirty="0" smtClean="0">
                <a:latin typeface="Times New Roman" panose="02020603050405020304" pitchFamily="18" charset="0"/>
                <a:cs typeface="Times New Roman" panose="02020603050405020304" pitchFamily="18" charset="0"/>
              </a:rPr>
              <a:t>program </a:t>
            </a:r>
            <a:r>
              <a:rPr lang="en-US" dirty="0">
                <a:latin typeface="Times New Roman" panose="02020603050405020304" pitchFamily="18" charset="0"/>
                <a:cs typeface="Times New Roman" panose="02020603050405020304" pitchFamily="18" charset="0"/>
              </a:rPr>
              <a:t>which is not according to their needs, has very little chances of being undertaken by them. It is not only democratically desirable but also psychologically sound that people are likely to participate in a </a:t>
            </a:r>
            <a:r>
              <a:rPr lang="en-US" dirty="0" smtClean="0">
                <a:latin typeface="Times New Roman" panose="02020603050405020304" pitchFamily="18" charset="0"/>
                <a:cs typeface="Times New Roman" panose="02020603050405020304" pitchFamily="18" charset="0"/>
              </a:rPr>
              <a:t>program </a:t>
            </a:r>
            <a:r>
              <a:rPr lang="en-US" dirty="0">
                <a:latin typeface="Times New Roman" panose="02020603050405020304" pitchFamily="18" charset="0"/>
                <a:cs typeface="Times New Roman" panose="02020603050405020304" pitchFamily="18" charset="0"/>
              </a:rPr>
              <a:t>connected with their life. Therefore, every </a:t>
            </a:r>
            <a:r>
              <a:rPr lang="en-US" dirty="0" smtClean="0">
                <a:latin typeface="Times New Roman" panose="02020603050405020304" pitchFamily="18" charset="0"/>
                <a:cs typeface="Times New Roman" panose="02020603050405020304" pitchFamily="18" charset="0"/>
              </a:rPr>
              <a:t>program </a:t>
            </a:r>
            <a:r>
              <a:rPr lang="en-US" dirty="0">
                <a:latin typeface="Times New Roman" panose="02020603050405020304" pitchFamily="18" charset="0"/>
                <a:cs typeface="Times New Roman" panose="02020603050405020304" pitchFamily="18" charset="0"/>
              </a:rPr>
              <a:t>of community welfare should be according to the needs and desires of the community people.</a:t>
            </a:r>
          </a:p>
          <a:p>
            <a:pPr marL="0" indent="0">
              <a:buNone/>
            </a:pPr>
            <a:endParaRPr lang="en-US" dirty="0"/>
          </a:p>
        </p:txBody>
      </p:sp>
    </p:spTree>
    <p:extLst>
      <p:ext uri="{BB962C8B-B14F-4D97-AF65-F5344CB8AC3E}">
        <p14:creationId xmlns:p14="http://schemas.microsoft.com/office/powerpoint/2010/main" val="2626778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7839" y="1368425"/>
            <a:ext cx="10515600" cy="4351338"/>
          </a:xfrm>
        </p:spPr>
        <p:txBody>
          <a:bodyPr/>
          <a:lstStyle/>
          <a:p>
            <a:pPr marL="0" indent="0" algn="just">
              <a:buNone/>
            </a:pPr>
            <a:r>
              <a:rPr lang="en-US" b="1" dirty="0" smtClean="0">
                <a:latin typeface="Times New Roman" panose="02020603050405020304" pitchFamily="18" charset="0"/>
                <a:cs typeface="Times New Roman" panose="02020603050405020304" pitchFamily="18" charset="0"/>
              </a:rPr>
              <a:t>6) Principle of Equal Opportunities for All: </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Community development believes in the democratic principle of providing equal opportunities for all sections of people, irrespective of any difference of caste, creed, </a:t>
            </a:r>
            <a:r>
              <a:rPr lang="en-US" dirty="0" err="1" smtClean="0">
                <a:latin typeface="Times New Roman" panose="02020603050405020304" pitchFamily="18" charset="0"/>
                <a:cs typeface="Times New Roman" panose="02020603050405020304" pitchFamily="18" charset="0"/>
              </a:rPr>
              <a:t>colour</a:t>
            </a:r>
            <a:r>
              <a:rPr lang="en-US" dirty="0" smtClean="0">
                <a:latin typeface="Times New Roman" panose="02020603050405020304" pitchFamily="18" charset="0"/>
                <a:cs typeface="Times New Roman" panose="02020603050405020304" pitchFamily="18" charset="0"/>
              </a:rPr>
              <a:t>, age and sex. Because if one section of population of the community is ignored and left behind balanced development of the community can not be ensured.</a:t>
            </a:r>
          </a:p>
          <a:p>
            <a:endParaRPr lang="en-US" dirty="0"/>
          </a:p>
        </p:txBody>
      </p:sp>
    </p:spTree>
    <p:extLst>
      <p:ext uri="{BB962C8B-B14F-4D97-AF65-F5344CB8AC3E}">
        <p14:creationId xmlns:p14="http://schemas.microsoft.com/office/powerpoint/2010/main" val="1543832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688" y="1190005"/>
            <a:ext cx="10515600" cy="4708989"/>
          </a:xfrm>
        </p:spPr>
        <p:txBody>
          <a:bodyPr>
            <a:normAutofit/>
          </a:bodyPr>
          <a:lstStyle/>
          <a:p>
            <a:pPr marL="0" indent="0" algn="just">
              <a:buNone/>
            </a:pPr>
            <a:r>
              <a:rPr lang="en-US" b="1" dirty="0" smtClean="0">
                <a:latin typeface="Times New Roman" panose="02020603050405020304" pitchFamily="18" charset="0"/>
                <a:cs typeface="Times New Roman" panose="02020603050405020304" pitchFamily="18" charset="0"/>
              </a:rPr>
              <a:t>7) Principle of Participation of Local Leadership:</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professional community worker should keep in his/her mind that he/she is an outsider or stranger in the community. So without the participation of local leadership i.e. key persons of the community, he/she will not be able to find out different types of needs and problems and sources and resources of that community. Therefore, first of all, he/she will have to conduct a meeting with the local leadership of the community and convince them of his/her purpose. Only in this way he/she will be able to conduct survey of the community which forms the basis of planning and then execution of his/her plan.</a:t>
            </a:r>
          </a:p>
          <a:p>
            <a:endParaRPr lang="en-US" dirty="0"/>
          </a:p>
        </p:txBody>
      </p:sp>
    </p:spTree>
    <p:extLst>
      <p:ext uri="{BB962C8B-B14F-4D97-AF65-F5344CB8AC3E}">
        <p14:creationId xmlns:p14="http://schemas.microsoft.com/office/powerpoint/2010/main" val="1470705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6341"/>
            <a:ext cx="10515600" cy="5340622"/>
          </a:xfrm>
        </p:spPr>
        <p:txBody>
          <a:bodyPr>
            <a:normAutofit/>
          </a:bodyPr>
          <a:lstStyle/>
          <a:p>
            <a:pPr marL="0" indent="0" algn="just">
              <a:buNone/>
            </a:pPr>
            <a:r>
              <a:rPr lang="en-US" b="1" dirty="0">
                <a:latin typeface="Times New Roman" panose="02020603050405020304" pitchFamily="18" charset="0"/>
                <a:cs typeface="Times New Roman" panose="02020603050405020304" pitchFamily="18" charset="0"/>
              </a:rPr>
              <a:t>8) Principle of Consistency with Cultural Values</a:t>
            </a:r>
            <a:r>
              <a:rPr lang="en-US" b="1" dirty="0" smtClean="0">
                <a:latin typeface="Times New Roman" panose="02020603050405020304" pitchFamily="18" charset="0"/>
                <a:cs typeface="Times New Roman" panose="02020603050405020304" pitchFamily="18" charset="0"/>
              </a:rPr>
              <a:t>:</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Community development stresses that the </a:t>
            </a:r>
            <a:r>
              <a:rPr lang="en-US" dirty="0" smtClean="0">
                <a:latin typeface="Times New Roman" panose="02020603050405020304" pitchFamily="18" charset="0"/>
                <a:cs typeface="Times New Roman" panose="02020603050405020304" pitchFamily="18" charset="0"/>
              </a:rPr>
              <a:t>program </a:t>
            </a:r>
            <a:r>
              <a:rPr lang="en-US" dirty="0">
                <a:latin typeface="Times New Roman" panose="02020603050405020304" pitchFamily="18" charset="0"/>
                <a:cs typeface="Times New Roman" panose="02020603050405020304" pitchFamily="18" charset="0"/>
              </a:rPr>
              <a:t>should be made in consistence with the existing cultural values of the community concerned. Because the community people consider them their glory and give them great importance. These values have much to do in acceptance or rejection of the </a:t>
            </a:r>
            <a:r>
              <a:rPr lang="en-US" dirty="0" smtClean="0">
                <a:latin typeface="Times New Roman" panose="02020603050405020304" pitchFamily="18" charset="0"/>
                <a:cs typeface="Times New Roman" panose="02020603050405020304" pitchFamily="18" charset="0"/>
              </a:rPr>
              <a:t>program </a:t>
            </a:r>
            <a:r>
              <a:rPr lang="en-US" dirty="0">
                <a:latin typeface="Times New Roman" panose="02020603050405020304" pitchFamily="18" charset="0"/>
                <a:cs typeface="Times New Roman" panose="02020603050405020304" pitchFamily="18" charset="0"/>
              </a:rPr>
              <a:t>by the community people.</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So every </a:t>
            </a:r>
            <a:r>
              <a:rPr lang="en-US" dirty="0" smtClean="0">
                <a:latin typeface="Times New Roman" panose="02020603050405020304" pitchFamily="18" charset="0"/>
                <a:cs typeface="Times New Roman" panose="02020603050405020304" pitchFamily="18" charset="0"/>
              </a:rPr>
              <a:t>program </a:t>
            </a:r>
            <a:r>
              <a:rPr lang="en-US" dirty="0">
                <a:latin typeface="Times New Roman" panose="02020603050405020304" pitchFamily="18" charset="0"/>
                <a:cs typeface="Times New Roman" panose="02020603050405020304" pitchFamily="18" charset="0"/>
              </a:rPr>
              <a:t>started by the community worker should be in accordance with these cultural values, otherwise, it is likely to be rejected by the people of the community where it is to be executed.</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0501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83</Words>
  <Application>Microsoft Office PowerPoint</Application>
  <PresentationFormat>Widescreen</PresentationFormat>
  <Paragraphs>33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Principles of Community Development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Community Development </dc:title>
  <dc:creator>Acer</dc:creator>
  <cp:lastModifiedBy>Acer</cp:lastModifiedBy>
  <cp:revision>5</cp:revision>
  <dcterms:created xsi:type="dcterms:W3CDTF">2020-05-13T00:39:59Z</dcterms:created>
  <dcterms:modified xsi:type="dcterms:W3CDTF">2020-05-13T00:48:43Z</dcterms:modified>
</cp:coreProperties>
</file>